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57" r:id="rId4"/>
    <p:sldId id="263" r:id="rId5"/>
    <p:sldId id="269" r:id="rId6"/>
    <p:sldId id="261" r:id="rId7"/>
    <p:sldId id="262" r:id="rId8"/>
    <p:sldId id="258" r:id="rId9"/>
    <p:sldId id="260" r:id="rId10"/>
    <p:sldId id="259" r:id="rId11"/>
    <p:sldId id="270" r:id="rId12"/>
    <p:sldId id="267" r:id="rId13"/>
    <p:sldId id="272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ttle, Jesse C - (jesselittle)" initials="JC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88235" autoAdjust="0"/>
  </p:normalViewPr>
  <p:slideViewPr>
    <p:cSldViewPr>
      <p:cViewPr varScale="1">
        <p:scale>
          <a:sx n="65" d="100"/>
          <a:sy n="65" d="100"/>
        </p:scale>
        <p:origin x="-13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8087C-66CA-43C0-9A85-C7C470D9523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8EF33-4C20-47C3-BAB6-BC7E77299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0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EF33-4C20-47C3-BAB6-BC7E772991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6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EF33-4C20-47C3-BAB6-BC7E772991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8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EF33-4C20-47C3-BAB6-BC7E77299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EF33-4C20-47C3-BAB6-BC7E77299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EF33-4C20-47C3-BAB6-BC7E77299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EF33-4C20-47C3-BAB6-BC7E77299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34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EF33-4C20-47C3-BAB6-BC7E772991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1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EF33-4C20-47C3-BAB6-BC7E772991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0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EF33-4C20-47C3-BAB6-BC7E772991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1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8132-259D-48D1-851D-9CD9079BC43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192-A120-4BB1-B4E2-A0049E74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4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8132-259D-48D1-851D-9CD9079BC43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192-A120-4BB1-B4E2-A0049E74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5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8132-259D-48D1-851D-9CD9079BC43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192-A120-4BB1-B4E2-A0049E74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8132-259D-48D1-851D-9CD9079BC43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192-A120-4BB1-B4E2-A0049E74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1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8132-259D-48D1-851D-9CD9079BC43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192-A120-4BB1-B4E2-A0049E74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8132-259D-48D1-851D-9CD9079BC43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192-A120-4BB1-B4E2-A0049E74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9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8132-259D-48D1-851D-9CD9079BC43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192-A120-4BB1-B4E2-A0049E74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5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8132-259D-48D1-851D-9CD9079BC43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192-A120-4BB1-B4E2-A0049E74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8132-259D-48D1-851D-9CD9079BC43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192-A120-4BB1-B4E2-A0049E74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8132-259D-48D1-851D-9CD9079BC43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192-A120-4BB1-B4E2-A0049E74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8132-259D-48D1-851D-9CD9079BC43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192-A120-4BB1-B4E2-A0049E743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A8132-259D-48D1-851D-9CD9079BC43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192-A120-4BB1-B4E2-A0049E7433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ua_logo_l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3950"/>
            <a:ext cx="7429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ZSGC_sunset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461375" y="5924550"/>
            <a:ext cx="530225" cy="911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nasa-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6149976"/>
            <a:ext cx="805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epartment's 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14997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1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Characterization of Laser Energy Deposition for Active Flow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819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Clark Pederson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University of Arizona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Advisor:  Dr. Jesse Little,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Assistant Professor, Department of Aerospace and Mechanical Engineering,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University of Arizona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Arizona Space Grant Consortium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April 12</a:t>
            </a:r>
            <a:r>
              <a:rPr lang="en-US" sz="2600" baseline="30000" dirty="0" smtClean="0">
                <a:solidFill>
                  <a:schemeClr val="tx1"/>
                </a:solidFill>
              </a:rPr>
              <a:t>th</a:t>
            </a:r>
            <a:r>
              <a:rPr lang="en-US" sz="2600" dirty="0" smtClean="0">
                <a:solidFill>
                  <a:schemeClr val="tx1"/>
                </a:solidFill>
              </a:rPr>
              <a:t>, 2014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Tucson, AZ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Shock Strength</a:t>
            </a:r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17267" r="18010" b="10625"/>
          <a:stretch/>
        </p:blipFill>
        <p:spPr bwMode="auto">
          <a:xfrm>
            <a:off x="0" y="1066800"/>
            <a:ext cx="8374686" cy="502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7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results confirm that the shock speeds are similar; both go to Mach 1 eventually.</a:t>
            </a:r>
          </a:p>
          <a:p>
            <a:r>
              <a:rPr lang="en-US" dirty="0" smtClean="0"/>
              <a:t>Lasers produce stronger shocks.</a:t>
            </a:r>
          </a:p>
          <a:p>
            <a:r>
              <a:rPr lang="en-US" dirty="0" smtClean="0"/>
              <a:t>Pulsed lasers can be used to approximate higher-power </a:t>
            </a:r>
            <a:r>
              <a:rPr lang="en-US" dirty="0"/>
              <a:t>p</a:t>
            </a:r>
            <a:r>
              <a:rPr lang="en-US" dirty="0" smtClean="0"/>
              <a:t>lasma actuators.</a:t>
            </a:r>
          </a:p>
          <a:p>
            <a:r>
              <a:rPr lang="en-US" dirty="0" smtClean="0"/>
              <a:t>This allows future studies of flow control</a:t>
            </a:r>
            <a:r>
              <a:rPr lang="en-US" dirty="0"/>
              <a:t> </a:t>
            </a:r>
            <a:r>
              <a:rPr lang="en-US" dirty="0" smtClean="0"/>
              <a:t>in wind tunnels with lasers in place of </a:t>
            </a:r>
            <a:r>
              <a:rPr lang="en-US" dirty="0"/>
              <a:t>p</a:t>
            </a:r>
            <a:r>
              <a:rPr lang="en-US" dirty="0" smtClean="0"/>
              <a:t>lasma actuators.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“Separation Control with Nanosecond-Pulse-Driven Dielectric Barrier Discharge Plasma Actuators,” Little, Jesse et. al, AIAA JOURNAL Vol. 50, No. 2, February </a:t>
            </a:r>
            <a:r>
              <a:rPr lang="en-US" dirty="0" smtClean="0"/>
              <a:t>2012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“Characterization of nanosecond </a:t>
            </a:r>
            <a:r>
              <a:rPr lang="en-US" dirty="0" smtClean="0"/>
              <a:t>pulse driven </a:t>
            </a:r>
            <a:r>
              <a:rPr lang="en-US" dirty="0"/>
              <a:t>dielectric barrier discharge plasma actuators for aerodynamic flow control,” Robert Dawson and Jesse Little, </a:t>
            </a:r>
            <a:r>
              <a:rPr lang="en-US" i="1" dirty="0"/>
              <a:t>Journal of Applied Physics</a:t>
            </a:r>
            <a:r>
              <a:rPr lang="en-US" dirty="0"/>
              <a:t>, 113 (2013), 103302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Image from http://www.sonorex.ca/world/files/physicians/shockwav.html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Actuators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60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Called ns-DBD (or Nanosecond-Pulse-Driven Dielectric Barrier Discharge) Plasma Actuators</a:t>
            </a:r>
          </a:p>
          <a:p>
            <a:r>
              <a:rPr lang="en-US" sz="2400" dirty="0" smtClean="0"/>
              <a:t>These excite natural instabilities in flow.</a:t>
            </a:r>
          </a:p>
          <a:p>
            <a:r>
              <a:rPr lang="en-US" sz="2400" dirty="0" smtClean="0"/>
              <a:t>Most commonly, they excite points of flow separation.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45336" y="600962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Image from Dawson and Little, 2013 </a:t>
            </a: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99" y="3449101"/>
            <a:ext cx="5648874" cy="20372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1904" y="5486400"/>
            <a:ext cx="516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Detail of an Plasma Tape Actuator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53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Schlieren Images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45922" r="47223" b="17006"/>
          <a:stretch/>
        </p:blipFill>
        <p:spPr>
          <a:xfrm rot="16200000">
            <a:off x="457200" y="1905000"/>
            <a:ext cx="3837705" cy="3672352"/>
          </a:xfrm>
          <a:prstGeom prst="rect">
            <a:avLst/>
          </a:prstGeom>
        </p:spPr>
      </p:pic>
      <p:pic>
        <p:nvPicPr>
          <p:cNvPr id="3074" name="Picture 2" descr="http://www.sonorex.ca/world/images/fi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87" y="1828800"/>
            <a:ext cx="4038600" cy="36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3886" y="5530334"/>
            <a:ext cx="198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from Reference 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90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 Space Grant Director: Susan Brew</a:t>
            </a:r>
          </a:p>
          <a:p>
            <a:r>
              <a:rPr lang="en-US" dirty="0" smtClean="0"/>
              <a:t>NASA Space Grant Consortium</a:t>
            </a:r>
          </a:p>
          <a:p>
            <a:r>
              <a:rPr lang="en-US" dirty="0" smtClean="0"/>
              <a:t>Research Group, including:</a:t>
            </a:r>
          </a:p>
          <a:p>
            <a:pPr lvl="1"/>
            <a:r>
              <a:rPr lang="en-US" dirty="0" smtClean="0"/>
              <a:t>Robyn Dawson</a:t>
            </a:r>
          </a:p>
          <a:p>
            <a:pPr lvl="1"/>
            <a:r>
              <a:rPr lang="en-US" dirty="0" smtClean="0"/>
              <a:t>Jared </a:t>
            </a:r>
            <a:r>
              <a:rPr lang="en-US" dirty="0" err="1" smtClean="0"/>
              <a:t>Hainsworth</a:t>
            </a:r>
            <a:endParaRPr lang="en-US" dirty="0" smtClean="0"/>
          </a:p>
          <a:p>
            <a:r>
              <a:rPr lang="en-US" dirty="0" smtClean="0"/>
              <a:t>Air Force Office of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10378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Plasma Actuators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59" y="1333500"/>
            <a:ext cx="8153400" cy="2286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Plasma actuators use high voltage pulses to generate rapid localized near surface gas heating.</a:t>
            </a:r>
          </a:p>
          <a:p>
            <a:r>
              <a:rPr lang="en-US" sz="2800" dirty="0" smtClean="0"/>
              <a:t>These actuators have proven successful in preventing stall on airfoils at high angle of attack.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9" y="3246437"/>
            <a:ext cx="45454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8559" y="5693075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Vorticity of an Airfoil without Plasma actuator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64536" y="5684836"/>
            <a:ext cx="4022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Vorticity of an Airfoil with Plasma actuator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5986344"/>
            <a:ext cx="2286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Images from Little et al, 2012.</a:t>
            </a:r>
            <a:endParaRPr lang="en-US" sz="105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/>
          <a:stretch/>
        </p:blipFill>
        <p:spPr bwMode="auto">
          <a:xfrm>
            <a:off x="4540046" y="3246437"/>
            <a:ext cx="450599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2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Research Question: Can lasers be used in place of </a:t>
            </a:r>
            <a:r>
              <a:rPr lang="en-US" dirty="0" smtClean="0"/>
              <a:t>plasma </a:t>
            </a:r>
            <a:r>
              <a:rPr lang="en-US" dirty="0" smtClean="0"/>
              <a:t>plasma actuators for studies of </a:t>
            </a:r>
            <a:r>
              <a:rPr lang="en-US" dirty="0" err="1" smtClean="0"/>
              <a:t>thermoacoustic</a:t>
            </a:r>
            <a:r>
              <a:rPr lang="en-US" dirty="0" smtClean="0"/>
              <a:t> flow control mechanisms?</a:t>
            </a:r>
          </a:p>
          <a:p>
            <a:endParaRPr lang="en-US" dirty="0" smtClean="0"/>
          </a:p>
          <a:p>
            <a:r>
              <a:rPr lang="en-US" dirty="0" smtClean="0"/>
              <a:t>Lasers have some advantageous qualities in comparison to </a:t>
            </a:r>
            <a:r>
              <a:rPr lang="en-US" dirty="0" smtClean="0"/>
              <a:t>plasma </a:t>
            </a:r>
            <a:r>
              <a:rPr lang="en-US" dirty="0" smtClean="0"/>
              <a:t>actuators.</a:t>
            </a:r>
          </a:p>
          <a:p>
            <a:pPr lvl="1"/>
            <a:r>
              <a:rPr lang="en-US" dirty="0" smtClean="0"/>
              <a:t>Higher energy</a:t>
            </a:r>
          </a:p>
          <a:p>
            <a:pPr lvl="1"/>
            <a:r>
              <a:rPr lang="en-US" dirty="0" smtClean="0"/>
              <a:t>More capability for spatial variation</a:t>
            </a:r>
          </a:p>
          <a:p>
            <a:pPr lvl="1"/>
            <a:r>
              <a:rPr lang="en-US" dirty="0" smtClean="0"/>
              <a:t>Disadvantage is low frequency</a:t>
            </a:r>
          </a:p>
        </p:txBody>
      </p:sp>
    </p:spTree>
    <p:extLst>
      <p:ext uri="{BB962C8B-B14F-4D97-AF65-F5344CB8AC3E}">
        <p14:creationId xmlns:p14="http://schemas.microsoft.com/office/powerpoint/2010/main" val="40381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5105400" y="4038600"/>
            <a:ext cx="3429000" cy="1524000"/>
          </a:xfrm>
          <a:prstGeom prst="cub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Laser-Produced Plasmas</a:t>
            </a:r>
            <a:endParaRPr lang="en-US" dirty="0"/>
          </a:p>
        </p:txBody>
      </p:sp>
      <p:sp>
        <p:nvSpPr>
          <p:cNvPr id="14" name="Block Arc 13"/>
          <p:cNvSpPr/>
          <p:nvPr/>
        </p:nvSpPr>
        <p:spPr>
          <a:xfrm>
            <a:off x="6041997" y="3458414"/>
            <a:ext cx="1305008" cy="961184"/>
          </a:xfrm>
          <a:custGeom>
            <a:avLst/>
            <a:gdLst>
              <a:gd name="connsiteX0" fmla="*/ 0 w 2146410"/>
              <a:gd name="connsiteY0" fmla="*/ 1257300 h 2514600"/>
              <a:gd name="connsiteX1" fmla="*/ 1073205 w 2146410"/>
              <a:gd name="connsiteY1" fmla="*/ 0 h 2514600"/>
              <a:gd name="connsiteX2" fmla="*/ 2146410 w 2146410"/>
              <a:gd name="connsiteY2" fmla="*/ 1257300 h 2514600"/>
              <a:gd name="connsiteX3" fmla="*/ 1609808 w 2146410"/>
              <a:gd name="connsiteY3" fmla="*/ 1257300 h 2514600"/>
              <a:gd name="connsiteX4" fmla="*/ 1073205 w 2146410"/>
              <a:gd name="connsiteY4" fmla="*/ 536602 h 2514600"/>
              <a:gd name="connsiteX5" fmla="*/ 536602 w 2146410"/>
              <a:gd name="connsiteY5" fmla="*/ 1257300 h 2514600"/>
              <a:gd name="connsiteX6" fmla="*/ 0 w 2146410"/>
              <a:gd name="connsiteY6" fmla="*/ 1257300 h 2514600"/>
              <a:gd name="connsiteX0" fmla="*/ 0 w 1841610"/>
              <a:gd name="connsiteY0" fmla="*/ 1262125 h 1262125"/>
              <a:gd name="connsiteX1" fmla="*/ 1073205 w 1841610"/>
              <a:gd name="connsiteY1" fmla="*/ 4825 h 1262125"/>
              <a:gd name="connsiteX2" fmla="*/ 1841610 w 1841610"/>
              <a:gd name="connsiteY2" fmla="*/ 970025 h 1262125"/>
              <a:gd name="connsiteX3" fmla="*/ 1609808 w 1841610"/>
              <a:gd name="connsiteY3" fmla="*/ 1262125 h 1262125"/>
              <a:gd name="connsiteX4" fmla="*/ 1073205 w 1841610"/>
              <a:gd name="connsiteY4" fmla="*/ 541427 h 1262125"/>
              <a:gd name="connsiteX5" fmla="*/ 536602 w 1841610"/>
              <a:gd name="connsiteY5" fmla="*/ 1262125 h 1262125"/>
              <a:gd name="connsiteX6" fmla="*/ 0 w 1841610"/>
              <a:gd name="connsiteY6" fmla="*/ 1262125 h 1262125"/>
              <a:gd name="connsiteX0" fmla="*/ 0 w 1841610"/>
              <a:gd name="connsiteY0" fmla="*/ 1262125 h 1262125"/>
              <a:gd name="connsiteX1" fmla="*/ 1073205 w 1841610"/>
              <a:gd name="connsiteY1" fmla="*/ 4825 h 1262125"/>
              <a:gd name="connsiteX2" fmla="*/ 1841610 w 1841610"/>
              <a:gd name="connsiteY2" fmla="*/ 970025 h 1262125"/>
              <a:gd name="connsiteX3" fmla="*/ 1609808 w 1841610"/>
              <a:gd name="connsiteY3" fmla="*/ 1262125 h 1262125"/>
              <a:gd name="connsiteX4" fmla="*/ 1085905 w 1841610"/>
              <a:gd name="connsiteY4" fmla="*/ 681127 h 1262125"/>
              <a:gd name="connsiteX5" fmla="*/ 536602 w 1841610"/>
              <a:gd name="connsiteY5" fmla="*/ 1262125 h 1262125"/>
              <a:gd name="connsiteX6" fmla="*/ 0 w 1841610"/>
              <a:gd name="connsiteY6" fmla="*/ 1262125 h 1262125"/>
              <a:gd name="connsiteX0" fmla="*/ 0 w 1841610"/>
              <a:gd name="connsiteY0" fmla="*/ 913942 h 913942"/>
              <a:gd name="connsiteX1" fmla="*/ 1149405 w 1841610"/>
              <a:gd name="connsiteY1" fmla="*/ 24942 h 913942"/>
              <a:gd name="connsiteX2" fmla="*/ 1841610 w 1841610"/>
              <a:gd name="connsiteY2" fmla="*/ 621842 h 913942"/>
              <a:gd name="connsiteX3" fmla="*/ 1609808 w 1841610"/>
              <a:gd name="connsiteY3" fmla="*/ 913942 h 913942"/>
              <a:gd name="connsiteX4" fmla="*/ 1085905 w 1841610"/>
              <a:gd name="connsiteY4" fmla="*/ 332944 h 913942"/>
              <a:gd name="connsiteX5" fmla="*/ 536602 w 1841610"/>
              <a:gd name="connsiteY5" fmla="*/ 913942 h 913942"/>
              <a:gd name="connsiteX6" fmla="*/ 0 w 1841610"/>
              <a:gd name="connsiteY6" fmla="*/ 913942 h 913942"/>
              <a:gd name="connsiteX0" fmla="*/ 161898 w 1305008"/>
              <a:gd name="connsiteY0" fmla="*/ 545656 h 913956"/>
              <a:gd name="connsiteX1" fmla="*/ 612803 w 1305008"/>
              <a:gd name="connsiteY1" fmla="*/ 24956 h 913956"/>
              <a:gd name="connsiteX2" fmla="*/ 1305008 w 1305008"/>
              <a:gd name="connsiteY2" fmla="*/ 621856 h 913956"/>
              <a:gd name="connsiteX3" fmla="*/ 1073206 w 1305008"/>
              <a:gd name="connsiteY3" fmla="*/ 913956 h 913956"/>
              <a:gd name="connsiteX4" fmla="*/ 549303 w 1305008"/>
              <a:gd name="connsiteY4" fmla="*/ 332958 h 913956"/>
              <a:gd name="connsiteX5" fmla="*/ 0 w 1305008"/>
              <a:gd name="connsiteY5" fmla="*/ 913956 h 913956"/>
              <a:gd name="connsiteX6" fmla="*/ 161898 w 1305008"/>
              <a:gd name="connsiteY6" fmla="*/ 545656 h 913956"/>
              <a:gd name="connsiteX0" fmla="*/ 161898 w 1305008"/>
              <a:gd name="connsiteY0" fmla="*/ 585353 h 953653"/>
              <a:gd name="connsiteX1" fmla="*/ 727103 w 1305008"/>
              <a:gd name="connsiteY1" fmla="*/ 13853 h 953653"/>
              <a:gd name="connsiteX2" fmla="*/ 1305008 w 1305008"/>
              <a:gd name="connsiteY2" fmla="*/ 661553 h 953653"/>
              <a:gd name="connsiteX3" fmla="*/ 1073206 w 1305008"/>
              <a:gd name="connsiteY3" fmla="*/ 953653 h 953653"/>
              <a:gd name="connsiteX4" fmla="*/ 549303 w 1305008"/>
              <a:gd name="connsiteY4" fmla="*/ 372655 h 953653"/>
              <a:gd name="connsiteX5" fmla="*/ 0 w 1305008"/>
              <a:gd name="connsiteY5" fmla="*/ 953653 h 953653"/>
              <a:gd name="connsiteX6" fmla="*/ 161898 w 1305008"/>
              <a:gd name="connsiteY6" fmla="*/ 585353 h 953653"/>
              <a:gd name="connsiteX0" fmla="*/ 161898 w 1305008"/>
              <a:gd name="connsiteY0" fmla="*/ 595032 h 950632"/>
              <a:gd name="connsiteX1" fmla="*/ 727103 w 1305008"/>
              <a:gd name="connsiteY1" fmla="*/ 10832 h 950632"/>
              <a:gd name="connsiteX2" fmla="*/ 1305008 w 1305008"/>
              <a:gd name="connsiteY2" fmla="*/ 658532 h 950632"/>
              <a:gd name="connsiteX3" fmla="*/ 1073206 w 1305008"/>
              <a:gd name="connsiteY3" fmla="*/ 950632 h 950632"/>
              <a:gd name="connsiteX4" fmla="*/ 549303 w 1305008"/>
              <a:gd name="connsiteY4" fmla="*/ 369634 h 950632"/>
              <a:gd name="connsiteX5" fmla="*/ 0 w 1305008"/>
              <a:gd name="connsiteY5" fmla="*/ 950632 h 950632"/>
              <a:gd name="connsiteX6" fmla="*/ 161898 w 1305008"/>
              <a:gd name="connsiteY6" fmla="*/ 595032 h 950632"/>
              <a:gd name="connsiteX0" fmla="*/ 187298 w 1305008"/>
              <a:gd name="connsiteY0" fmla="*/ 615316 h 945516"/>
              <a:gd name="connsiteX1" fmla="*/ 727103 w 1305008"/>
              <a:gd name="connsiteY1" fmla="*/ 5716 h 945516"/>
              <a:gd name="connsiteX2" fmla="*/ 1305008 w 1305008"/>
              <a:gd name="connsiteY2" fmla="*/ 653416 h 945516"/>
              <a:gd name="connsiteX3" fmla="*/ 1073206 w 1305008"/>
              <a:gd name="connsiteY3" fmla="*/ 945516 h 945516"/>
              <a:gd name="connsiteX4" fmla="*/ 549303 w 1305008"/>
              <a:gd name="connsiteY4" fmla="*/ 364518 h 945516"/>
              <a:gd name="connsiteX5" fmla="*/ 0 w 1305008"/>
              <a:gd name="connsiteY5" fmla="*/ 945516 h 945516"/>
              <a:gd name="connsiteX6" fmla="*/ 187298 w 1305008"/>
              <a:gd name="connsiteY6" fmla="*/ 615316 h 945516"/>
              <a:gd name="connsiteX0" fmla="*/ 187298 w 1305008"/>
              <a:gd name="connsiteY0" fmla="*/ 630984 h 961184"/>
              <a:gd name="connsiteX1" fmla="*/ 333403 w 1305008"/>
              <a:gd name="connsiteY1" fmla="*/ 199186 h 961184"/>
              <a:gd name="connsiteX2" fmla="*/ 727103 w 1305008"/>
              <a:gd name="connsiteY2" fmla="*/ 21384 h 961184"/>
              <a:gd name="connsiteX3" fmla="*/ 1305008 w 1305008"/>
              <a:gd name="connsiteY3" fmla="*/ 669084 h 961184"/>
              <a:gd name="connsiteX4" fmla="*/ 1073206 w 1305008"/>
              <a:gd name="connsiteY4" fmla="*/ 961184 h 961184"/>
              <a:gd name="connsiteX5" fmla="*/ 549303 w 1305008"/>
              <a:gd name="connsiteY5" fmla="*/ 380186 h 961184"/>
              <a:gd name="connsiteX6" fmla="*/ 0 w 1305008"/>
              <a:gd name="connsiteY6" fmla="*/ 961184 h 961184"/>
              <a:gd name="connsiteX7" fmla="*/ 187298 w 1305008"/>
              <a:gd name="connsiteY7" fmla="*/ 630984 h 96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5008" h="961184">
                <a:moveTo>
                  <a:pt x="187298" y="630984"/>
                </a:moveTo>
                <a:cubicBezTo>
                  <a:pt x="234399" y="491284"/>
                  <a:pt x="243436" y="300786"/>
                  <a:pt x="333403" y="199186"/>
                </a:cubicBezTo>
                <a:cubicBezTo>
                  <a:pt x="423371" y="97586"/>
                  <a:pt x="565169" y="-56932"/>
                  <a:pt x="727103" y="21384"/>
                </a:cubicBezTo>
                <a:cubicBezTo>
                  <a:pt x="889037" y="99700"/>
                  <a:pt x="1305008" y="-25304"/>
                  <a:pt x="1305008" y="669084"/>
                </a:cubicBezTo>
                <a:cubicBezTo>
                  <a:pt x="1126141" y="669084"/>
                  <a:pt x="1252073" y="961184"/>
                  <a:pt x="1073206" y="961184"/>
                </a:cubicBezTo>
                <a:cubicBezTo>
                  <a:pt x="1073206" y="563153"/>
                  <a:pt x="845661" y="380186"/>
                  <a:pt x="549303" y="380186"/>
                </a:cubicBezTo>
                <a:cubicBezTo>
                  <a:pt x="252945" y="380186"/>
                  <a:pt x="0" y="563153"/>
                  <a:pt x="0" y="961184"/>
                </a:cubicBezTo>
                <a:lnTo>
                  <a:pt x="187298" y="63098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Shock waves from </a:t>
            </a:r>
            <a:r>
              <a:rPr lang="en-US" dirty="0"/>
              <a:t>p</a:t>
            </a:r>
            <a:r>
              <a:rPr lang="en-US" dirty="0" smtClean="0"/>
              <a:t>lasma actuators were compared to those generated by laser ablation.</a:t>
            </a:r>
          </a:p>
          <a:p>
            <a:r>
              <a:rPr lang="en-US" dirty="0" smtClean="0"/>
              <a:t>The laser superheats an aluminum target, turning the surface of it into plasma.</a:t>
            </a:r>
          </a:p>
          <a:p>
            <a:r>
              <a:rPr lang="en-US" dirty="0" smtClean="0"/>
              <a:t>Temperatures on the order of 900 K.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149743" y="4030634"/>
            <a:ext cx="236923" cy="4091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1" idx="0"/>
          </p:cNvCxnSpPr>
          <p:nvPr/>
        </p:nvCxnSpPr>
        <p:spPr>
          <a:xfrm flipV="1">
            <a:off x="6007211" y="4052534"/>
            <a:ext cx="222434" cy="3896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>
            <a:off x="6229460" y="3458414"/>
            <a:ext cx="1145846" cy="1219199"/>
          </a:xfrm>
          <a:prstGeom prst="arc">
            <a:avLst>
              <a:gd name="adj1" fmla="val 10892889"/>
              <a:gd name="adj2" fmla="val 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6578600" y="2133600"/>
            <a:ext cx="203200" cy="2286000"/>
          </a:xfrm>
          <a:custGeom>
            <a:avLst/>
            <a:gdLst>
              <a:gd name="connsiteX0" fmla="*/ 0 w 114300"/>
              <a:gd name="connsiteY0" fmla="*/ 1993900 h 1993900"/>
              <a:gd name="connsiteX1" fmla="*/ 57150 w 114300"/>
              <a:gd name="connsiteY1" fmla="*/ 0 h 1993900"/>
              <a:gd name="connsiteX2" fmla="*/ 114300 w 114300"/>
              <a:gd name="connsiteY2" fmla="*/ 1993900 h 1993900"/>
              <a:gd name="connsiteX3" fmla="*/ 0 w 114300"/>
              <a:gd name="connsiteY3" fmla="*/ 1993900 h 1993900"/>
              <a:gd name="connsiteX0" fmla="*/ 0 w 114300"/>
              <a:gd name="connsiteY0" fmla="*/ 2286000 h 2286000"/>
              <a:gd name="connsiteX1" fmla="*/ 57150 w 114300"/>
              <a:gd name="connsiteY1" fmla="*/ 0 h 2286000"/>
              <a:gd name="connsiteX2" fmla="*/ 114300 w 114300"/>
              <a:gd name="connsiteY2" fmla="*/ 1993900 h 2286000"/>
              <a:gd name="connsiteX3" fmla="*/ 0 w 114300"/>
              <a:gd name="connsiteY3" fmla="*/ 2286000 h 2286000"/>
              <a:gd name="connsiteX0" fmla="*/ 0 w 203200"/>
              <a:gd name="connsiteY0" fmla="*/ 2286000 h 2286000"/>
              <a:gd name="connsiteX1" fmla="*/ 57150 w 203200"/>
              <a:gd name="connsiteY1" fmla="*/ 0 h 2286000"/>
              <a:gd name="connsiteX2" fmla="*/ 203200 w 203200"/>
              <a:gd name="connsiteY2" fmla="*/ 1905000 h 2286000"/>
              <a:gd name="connsiteX3" fmla="*/ 0 w 203200"/>
              <a:gd name="connsiteY3" fmla="*/ 2286000 h 2286000"/>
              <a:gd name="connsiteX0" fmla="*/ 0 w 203200"/>
              <a:gd name="connsiteY0" fmla="*/ 2286000 h 2286000"/>
              <a:gd name="connsiteX1" fmla="*/ 95250 w 203200"/>
              <a:gd name="connsiteY1" fmla="*/ 0 h 2286000"/>
              <a:gd name="connsiteX2" fmla="*/ 203200 w 203200"/>
              <a:gd name="connsiteY2" fmla="*/ 1905000 h 2286000"/>
              <a:gd name="connsiteX3" fmla="*/ 0 w 2032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" h="2286000">
                <a:moveTo>
                  <a:pt x="0" y="2286000"/>
                </a:moveTo>
                <a:lnTo>
                  <a:pt x="95250" y="0"/>
                </a:lnTo>
                <a:lnTo>
                  <a:pt x="203200" y="1905000"/>
                </a:lnTo>
                <a:lnTo>
                  <a:pt x="0" y="228600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6007211" y="3810000"/>
            <a:ext cx="1145846" cy="1219199"/>
          </a:xfrm>
          <a:prstGeom prst="arc">
            <a:avLst>
              <a:gd name="adj1" fmla="val 10892889"/>
              <a:gd name="adj2" fmla="val 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041997" y="3744202"/>
            <a:ext cx="284577" cy="4467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05381" y="1752600"/>
            <a:ext cx="1188806" cy="38100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Laser Line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49743" y="3064844"/>
            <a:ext cx="1342753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Shock Wave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07223" y="5638800"/>
            <a:ext cx="1242520" cy="369332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Aluminum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762000" y="2438400"/>
            <a:ext cx="8170265" cy="2945134"/>
            <a:chOff x="762000" y="1752599"/>
            <a:chExt cx="8170265" cy="2945134"/>
          </a:xfrm>
        </p:grpSpPr>
        <p:sp>
          <p:nvSpPr>
            <p:cNvPr id="4" name="Rectangle 3"/>
            <p:cNvSpPr/>
            <p:nvPr/>
          </p:nvSpPr>
          <p:spPr>
            <a:xfrm>
              <a:off x="762000" y="1752600"/>
              <a:ext cx="914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914650" y="1752599"/>
              <a:ext cx="228600" cy="609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 rot="10558807">
              <a:off x="7196732" y="2841333"/>
              <a:ext cx="389335" cy="664369"/>
              <a:chOff x="990600" y="2840831"/>
              <a:chExt cx="389335" cy="664369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990600" y="2840831"/>
                <a:ext cx="261938" cy="664369"/>
              </a:xfrm>
              <a:custGeom>
                <a:avLst/>
                <a:gdLst>
                  <a:gd name="connsiteX0" fmla="*/ 483394 w 483394"/>
                  <a:gd name="connsiteY0" fmla="*/ 0 h 1004888"/>
                  <a:gd name="connsiteX1" fmla="*/ 9525 w 483394"/>
                  <a:gd name="connsiteY1" fmla="*/ 0 h 1004888"/>
                  <a:gd name="connsiteX2" fmla="*/ 0 w 483394"/>
                  <a:gd name="connsiteY2" fmla="*/ 1004888 h 1004888"/>
                  <a:gd name="connsiteX3" fmla="*/ 466725 w 483394"/>
                  <a:gd name="connsiteY3" fmla="*/ 1004888 h 100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394" h="1004888">
                    <a:moveTo>
                      <a:pt x="483394" y="0"/>
                    </a:moveTo>
                    <a:lnTo>
                      <a:pt x="9525" y="0"/>
                    </a:lnTo>
                    <a:lnTo>
                      <a:pt x="0" y="1004888"/>
                    </a:lnTo>
                    <a:lnTo>
                      <a:pt x="466725" y="1004888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1125141" y="2840831"/>
                <a:ext cx="254794" cy="664369"/>
              </a:xfrm>
              <a:prstGeom prst="arc">
                <a:avLst>
                  <a:gd name="adj1" fmla="val 5403648"/>
                  <a:gd name="adj2" fmla="val 16186731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Isosceles Triangle 20"/>
            <p:cNvSpPr/>
            <p:nvPr/>
          </p:nvSpPr>
          <p:spPr>
            <a:xfrm rot="16200000">
              <a:off x="2219323" y="1390647"/>
              <a:ext cx="266706" cy="1352552"/>
            </a:xfrm>
            <a:custGeom>
              <a:avLst/>
              <a:gdLst>
                <a:gd name="connsiteX0" fmla="*/ 0 w 285753"/>
                <a:gd name="connsiteY0" fmla="*/ 1352552 h 1352552"/>
                <a:gd name="connsiteX1" fmla="*/ 142877 w 285753"/>
                <a:gd name="connsiteY1" fmla="*/ 0 h 1352552"/>
                <a:gd name="connsiteX2" fmla="*/ 285753 w 285753"/>
                <a:gd name="connsiteY2" fmla="*/ 1352552 h 1352552"/>
                <a:gd name="connsiteX3" fmla="*/ 0 w 285753"/>
                <a:gd name="connsiteY3" fmla="*/ 1352552 h 1352552"/>
                <a:gd name="connsiteX0" fmla="*/ 0 w 266706"/>
                <a:gd name="connsiteY0" fmla="*/ 1352552 h 1352552"/>
                <a:gd name="connsiteX1" fmla="*/ 142877 w 266706"/>
                <a:gd name="connsiteY1" fmla="*/ 0 h 1352552"/>
                <a:gd name="connsiteX2" fmla="*/ 266706 w 266706"/>
                <a:gd name="connsiteY2" fmla="*/ 1247780 h 1352552"/>
                <a:gd name="connsiteX3" fmla="*/ 0 w 266706"/>
                <a:gd name="connsiteY3" fmla="*/ 1352552 h 1352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6" h="1352552">
                  <a:moveTo>
                    <a:pt x="0" y="1352552"/>
                  </a:moveTo>
                  <a:lnTo>
                    <a:pt x="142877" y="0"/>
                  </a:lnTo>
                  <a:lnTo>
                    <a:pt x="266706" y="1247780"/>
                  </a:lnTo>
                  <a:lnTo>
                    <a:pt x="0" y="1352552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/>
            <p:cNvSpPr/>
            <p:nvPr/>
          </p:nvSpPr>
          <p:spPr>
            <a:xfrm>
              <a:off x="1143000" y="1943101"/>
              <a:ext cx="1914524" cy="1447800"/>
            </a:xfrm>
            <a:custGeom>
              <a:avLst/>
              <a:gdLst>
                <a:gd name="connsiteX0" fmla="*/ 0 w 1304924"/>
                <a:gd name="connsiteY0" fmla="*/ 1219200 h 1219200"/>
                <a:gd name="connsiteX1" fmla="*/ 304800 w 1304924"/>
                <a:gd name="connsiteY1" fmla="*/ 0 h 1219200"/>
                <a:gd name="connsiteX2" fmla="*/ 1000124 w 1304924"/>
                <a:gd name="connsiteY2" fmla="*/ 0 h 1219200"/>
                <a:gd name="connsiteX3" fmla="*/ 1304924 w 1304924"/>
                <a:gd name="connsiteY3" fmla="*/ 1219200 h 1219200"/>
                <a:gd name="connsiteX4" fmla="*/ 0 w 1304924"/>
                <a:gd name="connsiteY4" fmla="*/ 1219200 h 1219200"/>
                <a:gd name="connsiteX0" fmla="*/ 0 w 1304924"/>
                <a:gd name="connsiteY0" fmla="*/ 1466850 h 1466850"/>
                <a:gd name="connsiteX1" fmla="*/ 895350 w 1304924"/>
                <a:gd name="connsiteY1" fmla="*/ 0 h 1466850"/>
                <a:gd name="connsiteX2" fmla="*/ 1000124 w 1304924"/>
                <a:gd name="connsiteY2" fmla="*/ 247650 h 1466850"/>
                <a:gd name="connsiteX3" fmla="*/ 1304924 w 1304924"/>
                <a:gd name="connsiteY3" fmla="*/ 1466850 h 1466850"/>
                <a:gd name="connsiteX4" fmla="*/ 0 w 1304924"/>
                <a:gd name="connsiteY4" fmla="*/ 1466850 h 1466850"/>
                <a:gd name="connsiteX0" fmla="*/ 0 w 2219324"/>
                <a:gd name="connsiteY0" fmla="*/ 981075 h 1466850"/>
                <a:gd name="connsiteX1" fmla="*/ 1809750 w 2219324"/>
                <a:gd name="connsiteY1" fmla="*/ 0 h 1466850"/>
                <a:gd name="connsiteX2" fmla="*/ 1914524 w 2219324"/>
                <a:gd name="connsiteY2" fmla="*/ 247650 h 1466850"/>
                <a:gd name="connsiteX3" fmla="*/ 2219324 w 2219324"/>
                <a:gd name="connsiteY3" fmla="*/ 1466850 h 1466850"/>
                <a:gd name="connsiteX4" fmla="*/ 0 w 2219324"/>
                <a:gd name="connsiteY4" fmla="*/ 981075 h 1466850"/>
                <a:gd name="connsiteX0" fmla="*/ 1 w 1914525"/>
                <a:gd name="connsiteY0" fmla="*/ 981075 h 1466850"/>
                <a:gd name="connsiteX1" fmla="*/ 1809751 w 1914525"/>
                <a:gd name="connsiteY1" fmla="*/ 0 h 1466850"/>
                <a:gd name="connsiteX2" fmla="*/ 1914525 w 1914525"/>
                <a:gd name="connsiteY2" fmla="*/ 247650 h 1466850"/>
                <a:gd name="connsiteX3" fmla="*/ 0 w 1914525"/>
                <a:gd name="connsiteY3" fmla="*/ 1466850 h 1466850"/>
                <a:gd name="connsiteX4" fmla="*/ 1 w 1914525"/>
                <a:gd name="connsiteY4" fmla="*/ 981075 h 1466850"/>
                <a:gd name="connsiteX0" fmla="*/ 0 w 1914524"/>
                <a:gd name="connsiteY0" fmla="*/ 981075 h 1447800"/>
                <a:gd name="connsiteX1" fmla="*/ 1809750 w 1914524"/>
                <a:gd name="connsiteY1" fmla="*/ 0 h 1447800"/>
                <a:gd name="connsiteX2" fmla="*/ 1914524 w 1914524"/>
                <a:gd name="connsiteY2" fmla="*/ 247650 h 1447800"/>
                <a:gd name="connsiteX3" fmla="*/ 9524 w 1914524"/>
                <a:gd name="connsiteY3" fmla="*/ 1447800 h 1447800"/>
                <a:gd name="connsiteX4" fmla="*/ 0 w 1914524"/>
                <a:gd name="connsiteY4" fmla="*/ 981075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524" h="1447800">
                  <a:moveTo>
                    <a:pt x="0" y="981075"/>
                  </a:moveTo>
                  <a:lnTo>
                    <a:pt x="1809750" y="0"/>
                  </a:lnTo>
                  <a:lnTo>
                    <a:pt x="1914524" y="247650"/>
                  </a:lnTo>
                  <a:lnTo>
                    <a:pt x="9524" y="1447800"/>
                  </a:lnTo>
                  <a:cubicBezTo>
                    <a:pt x="9524" y="1285875"/>
                    <a:pt x="0" y="1143000"/>
                    <a:pt x="0" y="981075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3001" y="2910566"/>
              <a:ext cx="6248399" cy="51536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 rot="21356313">
              <a:off x="971847" y="2842377"/>
              <a:ext cx="374620" cy="672219"/>
              <a:chOff x="971525" y="2840514"/>
              <a:chExt cx="374620" cy="672219"/>
            </a:xfrm>
          </p:grpSpPr>
          <p:sp>
            <p:nvSpPr>
              <p:cNvPr id="14" name="Arc 13"/>
              <p:cNvSpPr/>
              <p:nvPr/>
            </p:nvSpPr>
            <p:spPr>
              <a:xfrm>
                <a:off x="1091351" y="2848364"/>
                <a:ext cx="254794" cy="664369"/>
              </a:xfrm>
              <a:prstGeom prst="arc">
                <a:avLst>
                  <a:gd name="adj1" fmla="val 5403648"/>
                  <a:gd name="adj2" fmla="val 16186731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971525" y="2840514"/>
                <a:ext cx="261938" cy="664369"/>
              </a:xfrm>
              <a:custGeom>
                <a:avLst/>
                <a:gdLst>
                  <a:gd name="connsiteX0" fmla="*/ 483394 w 483394"/>
                  <a:gd name="connsiteY0" fmla="*/ 0 h 1004888"/>
                  <a:gd name="connsiteX1" fmla="*/ 9525 w 483394"/>
                  <a:gd name="connsiteY1" fmla="*/ 0 h 1004888"/>
                  <a:gd name="connsiteX2" fmla="*/ 0 w 483394"/>
                  <a:gd name="connsiteY2" fmla="*/ 1004888 h 1004888"/>
                  <a:gd name="connsiteX3" fmla="*/ 466725 w 483394"/>
                  <a:gd name="connsiteY3" fmla="*/ 1004888 h 100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394" h="1004888">
                    <a:moveTo>
                      <a:pt x="483394" y="0"/>
                    </a:moveTo>
                    <a:lnTo>
                      <a:pt x="9525" y="0"/>
                    </a:lnTo>
                    <a:lnTo>
                      <a:pt x="0" y="1004888"/>
                    </a:lnTo>
                    <a:lnTo>
                      <a:pt x="466725" y="1004888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rapezoid 21"/>
            <p:cNvSpPr/>
            <p:nvPr/>
          </p:nvSpPr>
          <p:spPr>
            <a:xfrm rot="10800000">
              <a:off x="5476876" y="2910566"/>
              <a:ext cx="1914524" cy="1585234"/>
            </a:xfrm>
            <a:custGeom>
              <a:avLst/>
              <a:gdLst>
                <a:gd name="connsiteX0" fmla="*/ 0 w 1304924"/>
                <a:gd name="connsiteY0" fmla="*/ 1219200 h 1219200"/>
                <a:gd name="connsiteX1" fmla="*/ 304800 w 1304924"/>
                <a:gd name="connsiteY1" fmla="*/ 0 h 1219200"/>
                <a:gd name="connsiteX2" fmla="*/ 1000124 w 1304924"/>
                <a:gd name="connsiteY2" fmla="*/ 0 h 1219200"/>
                <a:gd name="connsiteX3" fmla="*/ 1304924 w 1304924"/>
                <a:gd name="connsiteY3" fmla="*/ 1219200 h 1219200"/>
                <a:gd name="connsiteX4" fmla="*/ 0 w 1304924"/>
                <a:gd name="connsiteY4" fmla="*/ 1219200 h 1219200"/>
                <a:gd name="connsiteX0" fmla="*/ 0 w 1304924"/>
                <a:gd name="connsiteY0" fmla="*/ 1466850 h 1466850"/>
                <a:gd name="connsiteX1" fmla="*/ 895350 w 1304924"/>
                <a:gd name="connsiteY1" fmla="*/ 0 h 1466850"/>
                <a:gd name="connsiteX2" fmla="*/ 1000124 w 1304924"/>
                <a:gd name="connsiteY2" fmla="*/ 247650 h 1466850"/>
                <a:gd name="connsiteX3" fmla="*/ 1304924 w 1304924"/>
                <a:gd name="connsiteY3" fmla="*/ 1466850 h 1466850"/>
                <a:gd name="connsiteX4" fmla="*/ 0 w 1304924"/>
                <a:gd name="connsiteY4" fmla="*/ 1466850 h 1466850"/>
                <a:gd name="connsiteX0" fmla="*/ 0 w 2219324"/>
                <a:gd name="connsiteY0" fmla="*/ 981075 h 1466850"/>
                <a:gd name="connsiteX1" fmla="*/ 1809750 w 2219324"/>
                <a:gd name="connsiteY1" fmla="*/ 0 h 1466850"/>
                <a:gd name="connsiteX2" fmla="*/ 1914524 w 2219324"/>
                <a:gd name="connsiteY2" fmla="*/ 247650 h 1466850"/>
                <a:gd name="connsiteX3" fmla="*/ 2219324 w 2219324"/>
                <a:gd name="connsiteY3" fmla="*/ 1466850 h 1466850"/>
                <a:gd name="connsiteX4" fmla="*/ 0 w 2219324"/>
                <a:gd name="connsiteY4" fmla="*/ 981075 h 1466850"/>
                <a:gd name="connsiteX0" fmla="*/ 1 w 1914525"/>
                <a:gd name="connsiteY0" fmla="*/ 981075 h 1466850"/>
                <a:gd name="connsiteX1" fmla="*/ 1809751 w 1914525"/>
                <a:gd name="connsiteY1" fmla="*/ 0 h 1466850"/>
                <a:gd name="connsiteX2" fmla="*/ 1914525 w 1914525"/>
                <a:gd name="connsiteY2" fmla="*/ 247650 h 1466850"/>
                <a:gd name="connsiteX3" fmla="*/ 0 w 1914525"/>
                <a:gd name="connsiteY3" fmla="*/ 1466850 h 1466850"/>
                <a:gd name="connsiteX4" fmla="*/ 1 w 1914525"/>
                <a:gd name="connsiteY4" fmla="*/ 981075 h 1466850"/>
                <a:gd name="connsiteX0" fmla="*/ 0 w 1914524"/>
                <a:gd name="connsiteY0" fmla="*/ 981075 h 1447800"/>
                <a:gd name="connsiteX1" fmla="*/ 1809750 w 1914524"/>
                <a:gd name="connsiteY1" fmla="*/ 0 h 1447800"/>
                <a:gd name="connsiteX2" fmla="*/ 1914524 w 1914524"/>
                <a:gd name="connsiteY2" fmla="*/ 247650 h 1447800"/>
                <a:gd name="connsiteX3" fmla="*/ 9524 w 1914524"/>
                <a:gd name="connsiteY3" fmla="*/ 1447800 h 1447800"/>
                <a:gd name="connsiteX4" fmla="*/ 0 w 1914524"/>
                <a:gd name="connsiteY4" fmla="*/ 981075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524" h="1447800">
                  <a:moveTo>
                    <a:pt x="0" y="981075"/>
                  </a:moveTo>
                  <a:lnTo>
                    <a:pt x="1809750" y="0"/>
                  </a:lnTo>
                  <a:lnTo>
                    <a:pt x="1914524" y="247650"/>
                  </a:lnTo>
                  <a:lnTo>
                    <a:pt x="9524" y="1447800"/>
                  </a:lnTo>
                  <a:cubicBezTo>
                    <a:pt x="9524" y="1285875"/>
                    <a:pt x="0" y="1143000"/>
                    <a:pt x="0" y="981075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410200" y="4038598"/>
              <a:ext cx="228600" cy="6096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Isosceles Triangle 20"/>
            <p:cNvSpPr/>
            <p:nvPr/>
          </p:nvSpPr>
          <p:spPr>
            <a:xfrm rot="5400000">
              <a:off x="6067423" y="3667123"/>
              <a:ext cx="266706" cy="1352552"/>
            </a:xfrm>
            <a:custGeom>
              <a:avLst/>
              <a:gdLst>
                <a:gd name="connsiteX0" fmla="*/ 0 w 285753"/>
                <a:gd name="connsiteY0" fmla="*/ 1352552 h 1352552"/>
                <a:gd name="connsiteX1" fmla="*/ 142877 w 285753"/>
                <a:gd name="connsiteY1" fmla="*/ 0 h 1352552"/>
                <a:gd name="connsiteX2" fmla="*/ 285753 w 285753"/>
                <a:gd name="connsiteY2" fmla="*/ 1352552 h 1352552"/>
                <a:gd name="connsiteX3" fmla="*/ 0 w 285753"/>
                <a:gd name="connsiteY3" fmla="*/ 1352552 h 1352552"/>
                <a:gd name="connsiteX0" fmla="*/ 0 w 266706"/>
                <a:gd name="connsiteY0" fmla="*/ 1352552 h 1352552"/>
                <a:gd name="connsiteX1" fmla="*/ 142877 w 266706"/>
                <a:gd name="connsiteY1" fmla="*/ 0 h 1352552"/>
                <a:gd name="connsiteX2" fmla="*/ 266706 w 266706"/>
                <a:gd name="connsiteY2" fmla="*/ 1247780 h 1352552"/>
                <a:gd name="connsiteX3" fmla="*/ 0 w 266706"/>
                <a:gd name="connsiteY3" fmla="*/ 1352552 h 1352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6" h="1352552">
                  <a:moveTo>
                    <a:pt x="0" y="1352552"/>
                  </a:moveTo>
                  <a:lnTo>
                    <a:pt x="142877" y="0"/>
                  </a:lnTo>
                  <a:lnTo>
                    <a:pt x="266706" y="1247780"/>
                  </a:lnTo>
                  <a:lnTo>
                    <a:pt x="0" y="1352552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20"/>
            <p:cNvSpPr/>
            <p:nvPr/>
          </p:nvSpPr>
          <p:spPr>
            <a:xfrm rot="16200000">
              <a:off x="7438718" y="3686170"/>
              <a:ext cx="266706" cy="1352552"/>
            </a:xfrm>
            <a:custGeom>
              <a:avLst/>
              <a:gdLst>
                <a:gd name="connsiteX0" fmla="*/ 0 w 285753"/>
                <a:gd name="connsiteY0" fmla="*/ 1352552 h 1352552"/>
                <a:gd name="connsiteX1" fmla="*/ 142877 w 285753"/>
                <a:gd name="connsiteY1" fmla="*/ 0 h 1352552"/>
                <a:gd name="connsiteX2" fmla="*/ 285753 w 285753"/>
                <a:gd name="connsiteY2" fmla="*/ 1352552 h 1352552"/>
                <a:gd name="connsiteX3" fmla="*/ 0 w 285753"/>
                <a:gd name="connsiteY3" fmla="*/ 1352552 h 1352552"/>
                <a:gd name="connsiteX0" fmla="*/ 0 w 266706"/>
                <a:gd name="connsiteY0" fmla="*/ 1352552 h 1352552"/>
                <a:gd name="connsiteX1" fmla="*/ 142877 w 266706"/>
                <a:gd name="connsiteY1" fmla="*/ 0 h 1352552"/>
                <a:gd name="connsiteX2" fmla="*/ 266706 w 266706"/>
                <a:gd name="connsiteY2" fmla="*/ 1247780 h 1352552"/>
                <a:gd name="connsiteX3" fmla="*/ 0 w 266706"/>
                <a:gd name="connsiteY3" fmla="*/ 1352552 h 1352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6" h="1352552">
                  <a:moveTo>
                    <a:pt x="0" y="1352552"/>
                  </a:moveTo>
                  <a:lnTo>
                    <a:pt x="142877" y="0"/>
                  </a:lnTo>
                  <a:lnTo>
                    <a:pt x="266706" y="1247780"/>
                  </a:lnTo>
                  <a:lnTo>
                    <a:pt x="0" y="1352552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10686" y="4114799"/>
              <a:ext cx="228949" cy="4572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39635" y="4048123"/>
              <a:ext cx="99263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895795" y="4048123"/>
              <a:ext cx="0" cy="6496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782687" y="1524000"/>
            <a:ext cx="4904113" cy="2930770"/>
            <a:chOff x="3782687" y="1524000"/>
            <a:chExt cx="4904113" cy="2930770"/>
          </a:xfrm>
        </p:grpSpPr>
        <p:sp>
          <p:nvSpPr>
            <p:cNvPr id="33" name="Rectangle 32"/>
            <p:cNvSpPr/>
            <p:nvPr/>
          </p:nvSpPr>
          <p:spPr>
            <a:xfrm>
              <a:off x="6248400" y="1524000"/>
              <a:ext cx="2438400" cy="8382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ube 59"/>
            <p:cNvSpPr/>
            <p:nvPr/>
          </p:nvSpPr>
          <p:spPr>
            <a:xfrm>
              <a:off x="3782687" y="3783937"/>
              <a:ext cx="1394460" cy="670833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rapezoid 61"/>
            <p:cNvSpPr/>
            <p:nvPr/>
          </p:nvSpPr>
          <p:spPr>
            <a:xfrm>
              <a:off x="4387214" y="2967032"/>
              <a:ext cx="121277" cy="986585"/>
            </a:xfrm>
            <a:custGeom>
              <a:avLst/>
              <a:gdLst>
                <a:gd name="connsiteX0" fmla="*/ 0 w 288917"/>
                <a:gd name="connsiteY0" fmla="*/ 918953 h 918953"/>
                <a:gd name="connsiteX1" fmla="*/ 72229 w 288917"/>
                <a:gd name="connsiteY1" fmla="*/ 0 h 918953"/>
                <a:gd name="connsiteX2" fmla="*/ 216688 w 288917"/>
                <a:gd name="connsiteY2" fmla="*/ 0 h 918953"/>
                <a:gd name="connsiteX3" fmla="*/ 288917 w 288917"/>
                <a:gd name="connsiteY3" fmla="*/ 918953 h 918953"/>
                <a:gd name="connsiteX4" fmla="*/ 0 w 288917"/>
                <a:gd name="connsiteY4" fmla="*/ 918953 h 918953"/>
                <a:gd name="connsiteX0" fmla="*/ 0 w 216688"/>
                <a:gd name="connsiteY0" fmla="*/ 918953 h 918953"/>
                <a:gd name="connsiteX1" fmla="*/ 72229 w 216688"/>
                <a:gd name="connsiteY1" fmla="*/ 0 h 918953"/>
                <a:gd name="connsiteX2" fmla="*/ 216688 w 216688"/>
                <a:gd name="connsiteY2" fmla="*/ 0 h 918953"/>
                <a:gd name="connsiteX3" fmla="*/ 151757 w 216688"/>
                <a:gd name="connsiteY3" fmla="*/ 789413 h 918953"/>
                <a:gd name="connsiteX4" fmla="*/ 0 w 216688"/>
                <a:gd name="connsiteY4" fmla="*/ 918953 h 918953"/>
                <a:gd name="connsiteX0" fmla="*/ 0 w 216688"/>
                <a:gd name="connsiteY0" fmla="*/ 918953 h 918953"/>
                <a:gd name="connsiteX1" fmla="*/ 72229 w 216688"/>
                <a:gd name="connsiteY1" fmla="*/ 0 h 918953"/>
                <a:gd name="connsiteX2" fmla="*/ 216688 w 216688"/>
                <a:gd name="connsiteY2" fmla="*/ 0 h 918953"/>
                <a:gd name="connsiteX3" fmla="*/ 121277 w 216688"/>
                <a:gd name="connsiteY3" fmla="*/ 774173 h 918953"/>
                <a:gd name="connsiteX4" fmla="*/ 0 w 216688"/>
                <a:gd name="connsiteY4" fmla="*/ 918953 h 918953"/>
                <a:gd name="connsiteX0" fmla="*/ 0 w 121277"/>
                <a:gd name="connsiteY0" fmla="*/ 918953 h 918953"/>
                <a:gd name="connsiteX1" fmla="*/ 72229 w 121277"/>
                <a:gd name="connsiteY1" fmla="*/ 0 h 918953"/>
                <a:gd name="connsiteX2" fmla="*/ 107150 w 121277"/>
                <a:gd name="connsiteY2" fmla="*/ 0 h 918953"/>
                <a:gd name="connsiteX3" fmla="*/ 121277 w 121277"/>
                <a:gd name="connsiteY3" fmla="*/ 774173 h 918953"/>
                <a:gd name="connsiteX4" fmla="*/ 0 w 121277"/>
                <a:gd name="connsiteY4" fmla="*/ 918953 h 918953"/>
                <a:gd name="connsiteX0" fmla="*/ 0 w 121277"/>
                <a:gd name="connsiteY0" fmla="*/ 922445 h 922445"/>
                <a:gd name="connsiteX1" fmla="*/ 100804 w 121277"/>
                <a:gd name="connsiteY1" fmla="*/ 0 h 922445"/>
                <a:gd name="connsiteX2" fmla="*/ 107150 w 121277"/>
                <a:gd name="connsiteY2" fmla="*/ 3492 h 922445"/>
                <a:gd name="connsiteX3" fmla="*/ 121277 w 121277"/>
                <a:gd name="connsiteY3" fmla="*/ 777665 h 922445"/>
                <a:gd name="connsiteX4" fmla="*/ 0 w 121277"/>
                <a:gd name="connsiteY4" fmla="*/ 922445 h 922445"/>
                <a:gd name="connsiteX0" fmla="*/ 0 w 121277"/>
                <a:gd name="connsiteY0" fmla="*/ 922445 h 922445"/>
                <a:gd name="connsiteX1" fmla="*/ 100804 w 121277"/>
                <a:gd name="connsiteY1" fmla="*/ 0 h 922445"/>
                <a:gd name="connsiteX2" fmla="*/ 92863 w 121277"/>
                <a:gd name="connsiteY2" fmla="*/ 3492 h 922445"/>
                <a:gd name="connsiteX3" fmla="*/ 121277 w 121277"/>
                <a:gd name="connsiteY3" fmla="*/ 777665 h 922445"/>
                <a:gd name="connsiteX4" fmla="*/ 0 w 121277"/>
                <a:gd name="connsiteY4" fmla="*/ 922445 h 922445"/>
                <a:gd name="connsiteX0" fmla="*/ 0 w 121277"/>
                <a:gd name="connsiteY0" fmla="*/ 922445 h 922445"/>
                <a:gd name="connsiteX1" fmla="*/ 100804 w 121277"/>
                <a:gd name="connsiteY1" fmla="*/ 0 h 922445"/>
                <a:gd name="connsiteX2" fmla="*/ 107151 w 121277"/>
                <a:gd name="connsiteY2" fmla="*/ 199046 h 922445"/>
                <a:gd name="connsiteX3" fmla="*/ 121277 w 121277"/>
                <a:gd name="connsiteY3" fmla="*/ 777665 h 922445"/>
                <a:gd name="connsiteX4" fmla="*/ 0 w 121277"/>
                <a:gd name="connsiteY4" fmla="*/ 922445 h 922445"/>
                <a:gd name="connsiteX0" fmla="*/ 0 w 121277"/>
                <a:gd name="connsiteY0" fmla="*/ 723399 h 723399"/>
                <a:gd name="connsiteX1" fmla="*/ 67467 w 121277"/>
                <a:gd name="connsiteY1" fmla="*/ 0 h 723399"/>
                <a:gd name="connsiteX2" fmla="*/ 107151 w 121277"/>
                <a:gd name="connsiteY2" fmla="*/ 0 h 723399"/>
                <a:gd name="connsiteX3" fmla="*/ 121277 w 121277"/>
                <a:gd name="connsiteY3" fmla="*/ 578619 h 723399"/>
                <a:gd name="connsiteX4" fmla="*/ 0 w 121277"/>
                <a:gd name="connsiteY4" fmla="*/ 723399 h 72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77" h="723399">
                  <a:moveTo>
                    <a:pt x="0" y="723399"/>
                  </a:moveTo>
                  <a:lnTo>
                    <a:pt x="67467" y="0"/>
                  </a:lnTo>
                  <a:lnTo>
                    <a:pt x="107151" y="0"/>
                  </a:lnTo>
                  <a:lnTo>
                    <a:pt x="121277" y="578619"/>
                  </a:lnTo>
                  <a:lnTo>
                    <a:pt x="0" y="723399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apezoid 61"/>
            <p:cNvSpPr/>
            <p:nvPr/>
          </p:nvSpPr>
          <p:spPr>
            <a:xfrm rot="10800000">
              <a:off x="4400227" y="2577959"/>
              <a:ext cx="164138" cy="393842"/>
            </a:xfrm>
            <a:custGeom>
              <a:avLst/>
              <a:gdLst>
                <a:gd name="connsiteX0" fmla="*/ 0 w 288917"/>
                <a:gd name="connsiteY0" fmla="*/ 918953 h 918953"/>
                <a:gd name="connsiteX1" fmla="*/ 72229 w 288917"/>
                <a:gd name="connsiteY1" fmla="*/ 0 h 918953"/>
                <a:gd name="connsiteX2" fmla="*/ 216688 w 288917"/>
                <a:gd name="connsiteY2" fmla="*/ 0 h 918953"/>
                <a:gd name="connsiteX3" fmla="*/ 288917 w 288917"/>
                <a:gd name="connsiteY3" fmla="*/ 918953 h 918953"/>
                <a:gd name="connsiteX4" fmla="*/ 0 w 288917"/>
                <a:gd name="connsiteY4" fmla="*/ 918953 h 918953"/>
                <a:gd name="connsiteX0" fmla="*/ 0 w 216688"/>
                <a:gd name="connsiteY0" fmla="*/ 918953 h 918953"/>
                <a:gd name="connsiteX1" fmla="*/ 72229 w 216688"/>
                <a:gd name="connsiteY1" fmla="*/ 0 h 918953"/>
                <a:gd name="connsiteX2" fmla="*/ 216688 w 216688"/>
                <a:gd name="connsiteY2" fmla="*/ 0 h 918953"/>
                <a:gd name="connsiteX3" fmla="*/ 151757 w 216688"/>
                <a:gd name="connsiteY3" fmla="*/ 789413 h 918953"/>
                <a:gd name="connsiteX4" fmla="*/ 0 w 216688"/>
                <a:gd name="connsiteY4" fmla="*/ 918953 h 918953"/>
                <a:gd name="connsiteX0" fmla="*/ 0 w 216688"/>
                <a:gd name="connsiteY0" fmla="*/ 918953 h 918953"/>
                <a:gd name="connsiteX1" fmla="*/ 72229 w 216688"/>
                <a:gd name="connsiteY1" fmla="*/ 0 h 918953"/>
                <a:gd name="connsiteX2" fmla="*/ 216688 w 216688"/>
                <a:gd name="connsiteY2" fmla="*/ 0 h 918953"/>
                <a:gd name="connsiteX3" fmla="*/ 121277 w 216688"/>
                <a:gd name="connsiteY3" fmla="*/ 774173 h 918953"/>
                <a:gd name="connsiteX4" fmla="*/ 0 w 216688"/>
                <a:gd name="connsiteY4" fmla="*/ 918953 h 918953"/>
                <a:gd name="connsiteX0" fmla="*/ 0 w 121277"/>
                <a:gd name="connsiteY0" fmla="*/ 918953 h 918953"/>
                <a:gd name="connsiteX1" fmla="*/ 72229 w 121277"/>
                <a:gd name="connsiteY1" fmla="*/ 0 h 918953"/>
                <a:gd name="connsiteX2" fmla="*/ 107150 w 121277"/>
                <a:gd name="connsiteY2" fmla="*/ 0 h 918953"/>
                <a:gd name="connsiteX3" fmla="*/ 121277 w 121277"/>
                <a:gd name="connsiteY3" fmla="*/ 774173 h 918953"/>
                <a:gd name="connsiteX4" fmla="*/ 0 w 121277"/>
                <a:gd name="connsiteY4" fmla="*/ 918953 h 918953"/>
                <a:gd name="connsiteX0" fmla="*/ 0 w 121277"/>
                <a:gd name="connsiteY0" fmla="*/ 922445 h 922445"/>
                <a:gd name="connsiteX1" fmla="*/ 100804 w 121277"/>
                <a:gd name="connsiteY1" fmla="*/ 0 h 922445"/>
                <a:gd name="connsiteX2" fmla="*/ 107150 w 121277"/>
                <a:gd name="connsiteY2" fmla="*/ 3492 h 922445"/>
                <a:gd name="connsiteX3" fmla="*/ 121277 w 121277"/>
                <a:gd name="connsiteY3" fmla="*/ 777665 h 922445"/>
                <a:gd name="connsiteX4" fmla="*/ 0 w 121277"/>
                <a:gd name="connsiteY4" fmla="*/ 922445 h 922445"/>
                <a:gd name="connsiteX0" fmla="*/ 0 w 121277"/>
                <a:gd name="connsiteY0" fmla="*/ 922445 h 922445"/>
                <a:gd name="connsiteX1" fmla="*/ 100804 w 121277"/>
                <a:gd name="connsiteY1" fmla="*/ 0 h 922445"/>
                <a:gd name="connsiteX2" fmla="*/ 92863 w 121277"/>
                <a:gd name="connsiteY2" fmla="*/ 3492 h 922445"/>
                <a:gd name="connsiteX3" fmla="*/ 121277 w 121277"/>
                <a:gd name="connsiteY3" fmla="*/ 777665 h 922445"/>
                <a:gd name="connsiteX4" fmla="*/ 0 w 121277"/>
                <a:gd name="connsiteY4" fmla="*/ 922445 h 922445"/>
                <a:gd name="connsiteX0" fmla="*/ 0 w 121277"/>
                <a:gd name="connsiteY0" fmla="*/ 922445 h 922445"/>
                <a:gd name="connsiteX1" fmla="*/ 100804 w 121277"/>
                <a:gd name="connsiteY1" fmla="*/ 0 h 922445"/>
                <a:gd name="connsiteX2" fmla="*/ 107151 w 121277"/>
                <a:gd name="connsiteY2" fmla="*/ 199046 h 922445"/>
                <a:gd name="connsiteX3" fmla="*/ 121277 w 121277"/>
                <a:gd name="connsiteY3" fmla="*/ 777665 h 922445"/>
                <a:gd name="connsiteX4" fmla="*/ 0 w 121277"/>
                <a:gd name="connsiteY4" fmla="*/ 922445 h 922445"/>
                <a:gd name="connsiteX0" fmla="*/ 0 w 121277"/>
                <a:gd name="connsiteY0" fmla="*/ 723399 h 723399"/>
                <a:gd name="connsiteX1" fmla="*/ 67467 w 121277"/>
                <a:gd name="connsiteY1" fmla="*/ 0 h 723399"/>
                <a:gd name="connsiteX2" fmla="*/ 107151 w 121277"/>
                <a:gd name="connsiteY2" fmla="*/ 0 h 723399"/>
                <a:gd name="connsiteX3" fmla="*/ 121277 w 121277"/>
                <a:gd name="connsiteY3" fmla="*/ 578619 h 723399"/>
                <a:gd name="connsiteX4" fmla="*/ 0 w 121277"/>
                <a:gd name="connsiteY4" fmla="*/ 723399 h 723399"/>
                <a:gd name="connsiteX0" fmla="*/ 0 w 164139"/>
                <a:gd name="connsiteY0" fmla="*/ 723399 h 723399"/>
                <a:gd name="connsiteX1" fmla="*/ 67467 w 164139"/>
                <a:gd name="connsiteY1" fmla="*/ 0 h 723399"/>
                <a:gd name="connsiteX2" fmla="*/ 107151 w 164139"/>
                <a:gd name="connsiteY2" fmla="*/ 0 h 723399"/>
                <a:gd name="connsiteX3" fmla="*/ 164139 w 164139"/>
                <a:gd name="connsiteY3" fmla="*/ 358620 h 723399"/>
                <a:gd name="connsiteX4" fmla="*/ 0 w 164139"/>
                <a:gd name="connsiteY4" fmla="*/ 723399 h 723399"/>
                <a:gd name="connsiteX0" fmla="*/ 0 w 149851"/>
                <a:gd name="connsiteY0" fmla="*/ 370704 h 370704"/>
                <a:gd name="connsiteX1" fmla="*/ 53179 w 149851"/>
                <a:gd name="connsiteY1" fmla="*/ 0 h 370704"/>
                <a:gd name="connsiteX2" fmla="*/ 92863 w 149851"/>
                <a:gd name="connsiteY2" fmla="*/ 0 h 370704"/>
                <a:gd name="connsiteX3" fmla="*/ 149851 w 149851"/>
                <a:gd name="connsiteY3" fmla="*/ 358620 h 370704"/>
                <a:gd name="connsiteX4" fmla="*/ 0 w 149851"/>
                <a:gd name="connsiteY4" fmla="*/ 370704 h 370704"/>
                <a:gd name="connsiteX0" fmla="*/ 0 w 159376"/>
                <a:gd name="connsiteY0" fmla="*/ 297371 h 358620"/>
                <a:gd name="connsiteX1" fmla="*/ 62704 w 159376"/>
                <a:gd name="connsiteY1" fmla="*/ 0 h 358620"/>
                <a:gd name="connsiteX2" fmla="*/ 102388 w 159376"/>
                <a:gd name="connsiteY2" fmla="*/ 0 h 358620"/>
                <a:gd name="connsiteX3" fmla="*/ 159376 w 159376"/>
                <a:gd name="connsiteY3" fmla="*/ 358620 h 358620"/>
                <a:gd name="connsiteX4" fmla="*/ 0 w 159376"/>
                <a:gd name="connsiteY4" fmla="*/ 297371 h 358620"/>
                <a:gd name="connsiteX0" fmla="*/ 0 w 164138"/>
                <a:gd name="connsiteY0" fmla="*/ 297371 h 297371"/>
                <a:gd name="connsiteX1" fmla="*/ 62704 w 164138"/>
                <a:gd name="connsiteY1" fmla="*/ 0 h 297371"/>
                <a:gd name="connsiteX2" fmla="*/ 102388 w 164138"/>
                <a:gd name="connsiteY2" fmla="*/ 0 h 297371"/>
                <a:gd name="connsiteX3" fmla="*/ 164138 w 164138"/>
                <a:gd name="connsiteY3" fmla="*/ 288779 h 297371"/>
                <a:gd name="connsiteX4" fmla="*/ 0 w 164138"/>
                <a:gd name="connsiteY4" fmla="*/ 297371 h 297371"/>
                <a:gd name="connsiteX0" fmla="*/ 0 w 164138"/>
                <a:gd name="connsiteY0" fmla="*/ 286895 h 288779"/>
                <a:gd name="connsiteX1" fmla="*/ 62704 w 164138"/>
                <a:gd name="connsiteY1" fmla="*/ 0 h 288779"/>
                <a:gd name="connsiteX2" fmla="*/ 102388 w 164138"/>
                <a:gd name="connsiteY2" fmla="*/ 0 h 288779"/>
                <a:gd name="connsiteX3" fmla="*/ 164138 w 164138"/>
                <a:gd name="connsiteY3" fmla="*/ 288779 h 288779"/>
                <a:gd name="connsiteX4" fmla="*/ 0 w 164138"/>
                <a:gd name="connsiteY4" fmla="*/ 286895 h 28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38" h="288779">
                  <a:moveTo>
                    <a:pt x="0" y="286895"/>
                  </a:moveTo>
                  <a:lnTo>
                    <a:pt x="62704" y="0"/>
                  </a:lnTo>
                  <a:lnTo>
                    <a:pt x="102388" y="0"/>
                  </a:lnTo>
                  <a:lnTo>
                    <a:pt x="164138" y="288779"/>
                  </a:lnTo>
                  <a:lnTo>
                    <a:pt x="0" y="286895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213860" y="2657477"/>
              <a:ext cx="533400" cy="314323"/>
              <a:chOff x="4213860" y="2657477"/>
              <a:chExt cx="533400" cy="314323"/>
            </a:xfrm>
          </p:grpSpPr>
          <p:sp>
            <p:nvSpPr>
              <p:cNvPr id="38" name="Arc 37"/>
              <p:cNvSpPr/>
              <p:nvPr/>
            </p:nvSpPr>
            <p:spPr>
              <a:xfrm rot="10800000">
                <a:off x="4213860" y="2657477"/>
                <a:ext cx="533400" cy="228600"/>
              </a:xfrm>
              <a:prstGeom prst="arc">
                <a:avLst>
                  <a:gd name="adj1" fmla="val 11536725"/>
                  <a:gd name="adj2" fmla="val 2085394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>
                <a:stCxn id="38" idx="2"/>
              </p:cNvCxnSpPr>
              <p:nvPr/>
            </p:nvCxnSpPr>
            <p:spPr>
              <a:xfrm>
                <a:off x="4243405" y="2824067"/>
                <a:ext cx="0" cy="1477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241482" y="2971800"/>
                <a:ext cx="47687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38" idx="0"/>
              </p:cNvCxnSpPr>
              <p:nvPr/>
            </p:nvCxnSpPr>
            <p:spPr>
              <a:xfrm>
                <a:off x="4718353" y="2823532"/>
                <a:ext cx="0" cy="1482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/>
            <p:cNvSpPr/>
            <p:nvPr/>
          </p:nvSpPr>
          <p:spPr>
            <a:xfrm>
              <a:off x="4400227" y="1819275"/>
              <a:ext cx="164138" cy="771526"/>
            </a:xfrm>
            <a:custGeom>
              <a:avLst/>
              <a:gdLst>
                <a:gd name="connsiteX0" fmla="*/ 0 w 164138"/>
                <a:gd name="connsiteY0" fmla="*/ 0 h 609601"/>
                <a:gd name="connsiteX1" fmla="*/ 164138 w 164138"/>
                <a:gd name="connsiteY1" fmla="*/ 0 h 609601"/>
                <a:gd name="connsiteX2" fmla="*/ 164138 w 164138"/>
                <a:gd name="connsiteY2" fmla="*/ 609601 h 609601"/>
                <a:gd name="connsiteX3" fmla="*/ 0 w 164138"/>
                <a:gd name="connsiteY3" fmla="*/ 609601 h 609601"/>
                <a:gd name="connsiteX4" fmla="*/ 0 w 164138"/>
                <a:gd name="connsiteY4" fmla="*/ 0 h 609601"/>
                <a:gd name="connsiteX0" fmla="*/ 0 w 164138"/>
                <a:gd name="connsiteY0" fmla="*/ 161925 h 771526"/>
                <a:gd name="connsiteX1" fmla="*/ 164138 w 164138"/>
                <a:gd name="connsiteY1" fmla="*/ 0 h 771526"/>
                <a:gd name="connsiteX2" fmla="*/ 164138 w 164138"/>
                <a:gd name="connsiteY2" fmla="*/ 771526 h 771526"/>
                <a:gd name="connsiteX3" fmla="*/ 0 w 164138"/>
                <a:gd name="connsiteY3" fmla="*/ 771526 h 771526"/>
                <a:gd name="connsiteX4" fmla="*/ 0 w 164138"/>
                <a:gd name="connsiteY4" fmla="*/ 161925 h 7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38" h="771526">
                  <a:moveTo>
                    <a:pt x="0" y="161925"/>
                  </a:moveTo>
                  <a:lnTo>
                    <a:pt x="164138" y="0"/>
                  </a:lnTo>
                  <a:lnTo>
                    <a:pt x="164138" y="771526"/>
                  </a:lnTo>
                  <a:lnTo>
                    <a:pt x="0" y="771526"/>
                  </a:lnTo>
                  <a:lnTo>
                    <a:pt x="0" y="161925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213860" y="2362200"/>
              <a:ext cx="533400" cy="328607"/>
              <a:chOff x="4179094" y="2400303"/>
              <a:chExt cx="533400" cy="328607"/>
            </a:xfrm>
          </p:grpSpPr>
          <p:sp>
            <p:nvSpPr>
              <p:cNvPr id="35" name="Arc 34"/>
              <p:cNvSpPr/>
              <p:nvPr/>
            </p:nvSpPr>
            <p:spPr>
              <a:xfrm>
                <a:off x="4179094" y="2500310"/>
                <a:ext cx="533400" cy="228600"/>
              </a:xfrm>
              <a:prstGeom prst="arc">
                <a:avLst>
                  <a:gd name="adj1" fmla="val 11536725"/>
                  <a:gd name="adj2" fmla="val 2085394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 rot="10800000">
                <a:off x="4179094" y="2400303"/>
                <a:ext cx="533400" cy="228600"/>
              </a:xfrm>
              <a:prstGeom prst="arc">
                <a:avLst>
                  <a:gd name="adj1" fmla="val 11471103"/>
                  <a:gd name="adj2" fmla="val 20941753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Rectangle 63"/>
            <p:cNvSpPr/>
            <p:nvPr/>
          </p:nvSpPr>
          <p:spPr>
            <a:xfrm rot="5400000" flipV="1">
              <a:off x="5247646" y="982661"/>
              <a:ext cx="164141" cy="1837372"/>
            </a:xfrm>
            <a:custGeom>
              <a:avLst/>
              <a:gdLst>
                <a:gd name="connsiteX0" fmla="*/ 0 w 164138"/>
                <a:gd name="connsiteY0" fmla="*/ 0 h 609601"/>
                <a:gd name="connsiteX1" fmla="*/ 164138 w 164138"/>
                <a:gd name="connsiteY1" fmla="*/ 0 h 609601"/>
                <a:gd name="connsiteX2" fmla="*/ 164138 w 164138"/>
                <a:gd name="connsiteY2" fmla="*/ 609601 h 609601"/>
                <a:gd name="connsiteX3" fmla="*/ 0 w 164138"/>
                <a:gd name="connsiteY3" fmla="*/ 609601 h 609601"/>
                <a:gd name="connsiteX4" fmla="*/ 0 w 164138"/>
                <a:gd name="connsiteY4" fmla="*/ 0 h 609601"/>
                <a:gd name="connsiteX0" fmla="*/ 0 w 164138"/>
                <a:gd name="connsiteY0" fmla="*/ 161925 h 771526"/>
                <a:gd name="connsiteX1" fmla="*/ 164138 w 164138"/>
                <a:gd name="connsiteY1" fmla="*/ 0 h 771526"/>
                <a:gd name="connsiteX2" fmla="*/ 164138 w 164138"/>
                <a:gd name="connsiteY2" fmla="*/ 771526 h 771526"/>
                <a:gd name="connsiteX3" fmla="*/ 0 w 164138"/>
                <a:gd name="connsiteY3" fmla="*/ 771526 h 771526"/>
                <a:gd name="connsiteX4" fmla="*/ 0 w 164138"/>
                <a:gd name="connsiteY4" fmla="*/ 161925 h 771526"/>
                <a:gd name="connsiteX0" fmla="*/ 9528 w 164138"/>
                <a:gd name="connsiteY0" fmla="*/ 69138 h 771526"/>
                <a:gd name="connsiteX1" fmla="*/ 164138 w 164138"/>
                <a:gd name="connsiteY1" fmla="*/ 0 h 771526"/>
                <a:gd name="connsiteX2" fmla="*/ 164138 w 164138"/>
                <a:gd name="connsiteY2" fmla="*/ 771526 h 771526"/>
                <a:gd name="connsiteX3" fmla="*/ 0 w 164138"/>
                <a:gd name="connsiteY3" fmla="*/ 771526 h 771526"/>
                <a:gd name="connsiteX4" fmla="*/ 9528 w 164138"/>
                <a:gd name="connsiteY4" fmla="*/ 69138 h 771526"/>
                <a:gd name="connsiteX0" fmla="*/ 9528 w 164141"/>
                <a:gd name="connsiteY0" fmla="*/ 59266 h 761654"/>
                <a:gd name="connsiteX1" fmla="*/ 164141 w 164141"/>
                <a:gd name="connsiteY1" fmla="*/ 0 h 761654"/>
                <a:gd name="connsiteX2" fmla="*/ 164138 w 164141"/>
                <a:gd name="connsiteY2" fmla="*/ 761654 h 761654"/>
                <a:gd name="connsiteX3" fmla="*/ 0 w 164141"/>
                <a:gd name="connsiteY3" fmla="*/ 761654 h 761654"/>
                <a:gd name="connsiteX4" fmla="*/ 9528 w 164141"/>
                <a:gd name="connsiteY4" fmla="*/ 59266 h 7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41" h="761654">
                  <a:moveTo>
                    <a:pt x="9528" y="59266"/>
                  </a:moveTo>
                  <a:lnTo>
                    <a:pt x="164141" y="0"/>
                  </a:lnTo>
                  <a:cubicBezTo>
                    <a:pt x="164140" y="253885"/>
                    <a:pt x="164139" y="507769"/>
                    <a:pt x="164138" y="761654"/>
                  </a:cubicBezTo>
                  <a:lnTo>
                    <a:pt x="0" y="761654"/>
                  </a:lnTo>
                  <a:lnTo>
                    <a:pt x="9528" y="59266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Triangle 33"/>
            <p:cNvSpPr/>
            <p:nvPr/>
          </p:nvSpPr>
          <p:spPr>
            <a:xfrm flipH="1">
              <a:off x="4251960" y="1653540"/>
              <a:ext cx="457200" cy="495300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571163" y="1716524"/>
            <a:ext cx="20018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Nd:YAG</a:t>
            </a:r>
            <a:r>
              <a:rPr lang="en-US" dirty="0" smtClean="0"/>
              <a:t> Laser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948512" y="2069068"/>
            <a:ext cx="20018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LED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628419" y="4456910"/>
            <a:ext cx="17012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Aluminum Plate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532292" y="4347566"/>
            <a:ext cx="15408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ICCD Camera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286818" y="5397225"/>
            <a:ext cx="11804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Knife Edge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747260" y="2758800"/>
            <a:ext cx="16868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Cylindrical Lens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795361" y="2362200"/>
            <a:ext cx="16868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Spherical Lens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658370" y="1577934"/>
            <a:ext cx="7704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Prism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314519" y="2867973"/>
            <a:ext cx="10212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Concave Mirror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114068" y="2406135"/>
            <a:ext cx="8572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634224" y="5162553"/>
            <a:ext cx="8572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62000" y="4268145"/>
            <a:ext cx="10212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Concave Mirror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Schlieren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Schlieren imaging visualizes changes in density of the air.</a:t>
            </a:r>
          </a:p>
          <a:p>
            <a:r>
              <a:rPr lang="en-US" sz="2800" dirty="0" smtClean="0"/>
              <a:t>Shock waves appear as lines in the air.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404122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47800"/>
            <a:ext cx="41148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custom-made MATLAB program was used to analyze the images.</a:t>
            </a:r>
          </a:p>
          <a:p>
            <a:r>
              <a:rPr lang="en-US" dirty="0" smtClean="0"/>
              <a:t>It located the position of the shocks</a:t>
            </a:r>
          </a:p>
          <a:p>
            <a:r>
              <a:rPr lang="en-US" dirty="0" smtClean="0"/>
              <a:t>It qualitatively determined the strength of the shocks</a:t>
            </a:r>
            <a:r>
              <a:rPr lang="en-US" dirty="0"/>
              <a:t> </a:t>
            </a:r>
            <a:r>
              <a:rPr lang="en-US" dirty="0" smtClean="0"/>
              <a:t>using the intensity of the lines.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45922" r="47223" b="17006"/>
          <a:stretch/>
        </p:blipFill>
        <p:spPr>
          <a:xfrm>
            <a:off x="508000" y="1863466"/>
            <a:ext cx="3810000" cy="3645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150" y="262443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Shock Wave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66900" y="2993767"/>
            <a:ext cx="114300" cy="35903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7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Shock Speed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2" t="17708" r="18127" b="10282"/>
          <a:stretch/>
        </p:blipFill>
        <p:spPr bwMode="auto">
          <a:xfrm>
            <a:off x="0" y="1143000"/>
            <a:ext cx="8375991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6666</TotalTime>
  <Words>489</Words>
  <Application>Microsoft Office PowerPoint</Application>
  <PresentationFormat>On-screen Show (4:3)</PresentationFormat>
  <Paragraphs>87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Characterization of Laser Energy Deposition for Active Flow Control</vt:lpstr>
      <vt:lpstr>Acknowledgements</vt:lpstr>
      <vt:lpstr>Background of Plasma Actuators</vt:lpstr>
      <vt:lpstr>Brief Summary</vt:lpstr>
      <vt:lpstr>Laser-Produced Plasmas</vt:lpstr>
      <vt:lpstr>Experimental Setup</vt:lpstr>
      <vt:lpstr>Schlieren Imaging</vt:lpstr>
      <vt:lpstr>Image Analysis</vt:lpstr>
      <vt:lpstr>Results: Shock Speed</vt:lpstr>
      <vt:lpstr>Results: Shock Strength</vt:lpstr>
      <vt:lpstr>What’s Next?</vt:lpstr>
      <vt:lpstr>Thank you!</vt:lpstr>
      <vt:lpstr>References</vt:lpstr>
      <vt:lpstr>Plasma Actuators</vt:lpstr>
      <vt:lpstr>Schlieren Images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 Pederson</dc:creator>
  <cp:lastModifiedBy>Clark Pederson</cp:lastModifiedBy>
  <cp:revision>59</cp:revision>
  <dcterms:created xsi:type="dcterms:W3CDTF">2014-03-26T07:27:58Z</dcterms:created>
  <dcterms:modified xsi:type="dcterms:W3CDTF">2014-04-03T04:54:50Z</dcterms:modified>
</cp:coreProperties>
</file>